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6E3C48EC-6B00-4A33-A136-8294CE39CD85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KURULUMU" id="{1D5EC130-5286-49D2-96D2-A4D0337F634D}">
          <p14:sldIdLst>
            <p14:sldId id="263"/>
            <p14:sldId id="264"/>
            <p14:sldId id="265"/>
          </p14:sldIdLst>
        </p14:section>
        <p14:section name="CRUD İŞLEMLERİ" id="{FC74EBE3-4B40-47C1-AD8A-CC75E69DEC39}">
          <p14:sldIdLst>
            <p14:sldId id="266"/>
            <p14:sldId id="267"/>
            <p14:sldId id="268"/>
            <p14:sldId id="269"/>
            <p14:sldId id="270"/>
          </p14:sldIdLst>
        </p14:section>
        <p14:section name="index yani veritabanı oluşturma" id="{7BC38547-7E4E-4B31-8396-7B4C1F14BF2B}">
          <p14:sldIdLst>
            <p14:sldId id="271"/>
          </p14:sldIdLst>
        </p14:section>
        <p14:section name="veri ekleme" id="{7C792E82-6879-433E-99E4-2F2F5E99945D}">
          <p14:sldIdLst>
            <p14:sldId id="272"/>
          </p14:sldIdLst>
        </p14:section>
        <p14:section name="arama" id="{2C96F3DC-8FB3-423A-92BB-A0DDE421EEDF}">
          <p14:sldIdLst>
            <p14:sldId id="273"/>
          </p14:sldIdLst>
        </p14:section>
        <p14:section name="güncelleme" id="{2DB16604-40E7-4BED-90EB-A3393DFCB692}">
          <p14:sldIdLst>
            <p14:sldId id="274"/>
          </p14:sldIdLst>
        </p14:section>
        <p14:section name="sorgu oluşturma" id="{7AEB05B3-03A0-42A2-B8D3-6BBD5C88D231}">
          <p14:sldIdLst>
            <p14:sldId id="275"/>
          </p14:sldIdLst>
        </p14:section>
        <p14:section name="sayma" id="{63AC8992-D7C9-4475-821E-9F31FDEFD1EA}">
          <p14:sldIdLst>
            <p14:sldId id="276"/>
          </p14:sldIdLst>
        </p14:section>
        <p14:section name="silme" id="{8DAC2663-B6D7-487E-BD36-C6AB6F866820}">
          <p14:sldIdLst>
            <p14:sldId id="277"/>
          </p14:sldIdLst>
        </p14:section>
        <p14:section name="query ile silme" id="{7BA41D25-F4EF-4609-ACDF-242E3E5CE51E}">
          <p14:sldIdLst>
            <p14:sldId id="278"/>
          </p14:sldIdLst>
        </p14:section>
        <p14:section name="JAVA ENTEGRASYONU" id="{56CFE211-CDF1-4378-A994-B253F18B6AA4}">
          <p14:sldIdLst>
            <p14:sldId id="279"/>
            <p14:sldId id="280"/>
            <p14:sldId id="281"/>
            <p14:sldId id="283"/>
          </p14:sldIdLst>
        </p14:section>
        <p14:section name="bağlantının kurulması" id="{3D52205E-85E3-4D97-9921-C3C91FC06CD1}">
          <p14:sldIdLst>
            <p14:sldId id="282"/>
          </p14:sldIdLst>
        </p14:section>
        <p14:section name="cluster bilgisinin alınması" id="{672C47FE-6D7B-4244-AE0E-2214107F7CB0}">
          <p14:sldIdLst>
            <p14:sldId id="284"/>
          </p14:sldIdLst>
        </p14:section>
        <p14:section name="veri gönderme" id="{34868379-5247-421E-96DD-0C5147FFF9CD}">
          <p14:sldIdLst>
            <p14:sldId id="285"/>
            <p14:sldId id="286"/>
            <p14:sldId id="287"/>
            <p14:sldId id="288"/>
          </p14:sldIdLst>
        </p14:section>
        <p14:section name="getAPI-verilerin alınması" id="{290923C1-9B1F-4E60-B56A-8EE9D478C0A5}">
          <p14:sldIdLst>
            <p14:sldId id="289"/>
          </p14:sldIdLst>
        </p14:section>
        <p14:section name="searchAPI-veri arama" id="{78BD958F-7436-448A-ABF4-CA9C9FBD321D}">
          <p14:sldIdLst/>
        </p14:section>
        <p14:section name="debug ile değişken değeri görme" id="{589E1ACA-D950-493B-B4EA-7D44CD8B5B2A}">
          <p14:sldIdLst>
            <p14:sldId id="290"/>
            <p14:sldId id="291"/>
          </p14:sldIdLst>
        </p14:section>
        <p14:section name="delete-silme işlemi" id="{A6B55F75-3545-4DC4-92A6-B9588433CAFA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30.11.2020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867AD0B-D367-44BD-A98A-E9250CBC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E7E1220-C5C9-4189-B239-1DF82D305BC6}"/>
              </a:ext>
            </a:extLst>
          </p:cNvPr>
          <p:cNvSpPr txBox="1"/>
          <p:nvPr/>
        </p:nvSpPr>
        <p:spPr>
          <a:xfrm>
            <a:off x="268478" y="1093112"/>
            <a:ext cx="300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https://www.elastic.co/</a:t>
            </a:r>
          </a:p>
        </p:txBody>
      </p:sp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93E467F-C454-45A7-BC6C-0AF5D27D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C74C88F-4E32-4658-91F0-3F7D6A9CCA31}"/>
              </a:ext>
            </a:extLst>
          </p:cNvPr>
          <p:cNvSpPr txBox="1"/>
          <p:nvPr/>
        </p:nvSpPr>
        <p:spPr>
          <a:xfrm>
            <a:off x="4600135" y="1491175"/>
            <a:ext cx="4895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  şekilde geliyorsa kurulum başarılı olmuştur.</a:t>
            </a:r>
          </a:p>
          <a:p>
            <a:r>
              <a:rPr lang="tr-TR" dirty="0"/>
              <a:t>Buradaki değerler </a:t>
            </a:r>
            <a:r>
              <a:rPr lang="tr-TR" dirty="0" err="1"/>
              <a:t>default</a:t>
            </a:r>
            <a:r>
              <a:rPr lang="tr-TR" dirty="0"/>
              <a:t> değerlerdir. Değiştirilebilir. </a:t>
            </a:r>
          </a:p>
          <a:p>
            <a:endParaRPr lang="tr-TR" dirty="0"/>
          </a:p>
          <a:p>
            <a:r>
              <a:rPr lang="tr-TR" dirty="0"/>
              <a:t>Cluster yapısına sahip olmadığımız için de bu değerleri eğitim için kullanmaktayız.</a:t>
            </a: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142FCA6-91A7-411B-BBFB-33B0EBE2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7877796-145A-4C6E-B26A-CA89937C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BF7D139-C871-4263-97E9-69BFD1ECD81B}"/>
              </a:ext>
            </a:extLst>
          </p:cNvPr>
          <p:cNvSpPr txBox="1"/>
          <p:nvPr/>
        </p:nvSpPr>
        <p:spPr>
          <a:xfrm flipH="1">
            <a:off x="858128" y="717452"/>
            <a:ext cx="4909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ile pek çok yerde </a:t>
            </a:r>
            <a:r>
              <a:rPr lang="tr-TR" dirty="0" err="1"/>
              <a:t>kullanınan</a:t>
            </a:r>
            <a:r>
              <a:rPr lang="tr-TR" dirty="0"/>
              <a:t> HTTP </a:t>
            </a:r>
            <a:r>
              <a:rPr lang="tr-TR" dirty="0" err="1"/>
              <a:t>metodları</a:t>
            </a:r>
            <a:r>
              <a:rPr lang="tr-TR" dirty="0"/>
              <a:t> ile iletişim kuracağız. Web </a:t>
            </a:r>
            <a:r>
              <a:rPr lang="tr-TR" dirty="0" err="1"/>
              <a:t>servicelerinde</a:t>
            </a:r>
            <a:r>
              <a:rPr lang="tr-TR" dirty="0"/>
              <a:t>,  API </a:t>
            </a:r>
            <a:r>
              <a:rPr lang="tr-TR" dirty="0" err="1"/>
              <a:t>lerde</a:t>
            </a:r>
            <a:r>
              <a:rPr lang="tr-TR" dirty="0"/>
              <a:t> , </a:t>
            </a:r>
            <a:r>
              <a:rPr lang="tr-TR" dirty="0" err="1"/>
              <a:t>client</a:t>
            </a:r>
            <a:r>
              <a:rPr lang="tr-TR" dirty="0"/>
              <a:t>-server yapılarda kullanılmaktadır.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6AA4029-998B-46DF-B045-9EA8E4E4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67363CE-E1D5-4F49-9D0E-3B3CA34DF661}"/>
              </a:ext>
            </a:extLst>
          </p:cNvPr>
          <p:cNvSpPr txBox="1"/>
          <p:nvPr/>
        </p:nvSpPr>
        <p:spPr>
          <a:xfrm>
            <a:off x="2208628" y="1097279"/>
            <a:ext cx="834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 POST ta BODY kısmında gönderilir. POST </a:t>
            </a:r>
            <a:r>
              <a:rPr lang="tr-TR" dirty="0" err="1"/>
              <a:t>request</a:t>
            </a:r>
            <a:r>
              <a:rPr lang="tr-TR" dirty="0"/>
              <a:t> işleminde görünmeyen kısımdır.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C7FFDFF-34D2-4305-A90D-5D4C80D0FF28}"/>
              </a:ext>
            </a:extLst>
          </p:cNvPr>
          <p:cNvSpPr txBox="1"/>
          <p:nvPr/>
        </p:nvSpPr>
        <p:spPr>
          <a:xfrm flipH="1">
            <a:off x="2831121" y="5299056"/>
            <a:ext cx="5454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GET te BODY YOK tur. Veriler URL üzerinden gönderilir.</a:t>
            </a:r>
          </a:p>
          <a:p>
            <a:r>
              <a:rPr lang="tr-TR" dirty="0"/>
              <a:t>localhost:9200 aslında bir GET isteğidir ve karşılığında bir </a:t>
            </a:r>
            <a:r>
              <a:rPr lang="tr-TR" dirty="0" err="1"/>
              <a:t>json</a:t>
            </a:r>
            <a:r>
              <a:rPr lang="tr-TR" dirty="0"/>
              <a:t> cevabı almaktadır.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58A2D08-055A-4130-8ACF-CCDCFA7C331C}"/>
              </a:ext>
            </a:extLst>
          </p:cNvPr>
          <p:cNvSpPr txBox="1"/>
          <p:nvPr/>
        </p:nvSpPr>
        <p:spPr>
          <a:xfrm>
            <a:off x="98474" y="1758462"/>
            <a:ext cx="27417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Browser da POST isteği</a:t>
            </a:r>
          </a:p>
          <a:p>
            <a:r>
              <a:rPr lang="tr-TR" dirty="0"/>
              <a:t>gönderemezsiniz.</a:t>
            </a:r>
          </a:p>
          <a:p>
            <a:r>
              <a:rPr lang="tr-TR" dirty="0"/>
              <a:t>Bunun için farklı </a:t>
            </a:r>
            <a:r>
              <a:rPr lang="tr-TR" dirty="0" err="1"/>
              <a:t>toollar</a:t>
            </a:r>
            <a:r>
              <a:rPr lang="tr-TR" dirty="0"/>
              <a:t> var.</a:t>
            </a:r>
          </a:p>
          <a:p>
            <a:endParaRPr lang="tr-TR" dirty="0"/>
          </a:p>
          <a:p>
            <a:r>
              <a:rPr lang="tr-TR" dirty="0"/>
              <a:t>postman.com</a:t>
            </a:r>
          </a:p>
          <a:p>
            <a:r>
              <a:rPr lang="tr-TR" dirty="0"/>
              <a:t>bunlardan biridir.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D77D719-9405-4E9E-881C-995CA9FC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741FE73-9674-4264-B079-422B97AB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51B3E9E-711B-4220-A822-C9CDD2CD8F38}"/>
              </a:ext>
            </a:extLst>
          </p:cNvPr>
          <p:cNvSpPr txBox="1"/>
          <p:nvPr/>
        </p:nvSpPr>
        <p:spPr>
          <a:xfrm>
            <a:off x="211015" y="3094892"/>
            <a:ext cx="22400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 işlemlerinde</a:t>
            </a:r>
          </a:p>
          <a:p>
            <a:r>
              <a:rPr lang="tr-TR" dirty="0"/>
              <a:t>kullanılan işlemler.</a:t>
            </a:r>
          </a:p>
          <a:p>
            <a:endParaRPr lang="tr-TR" dirty="0"/>
          </a:p>
          <a:p>
            <a:r>
              <a:rPr lang="tr-TR" dirty="0" err="1"/>
              <a:t>Elasticsearch</a:t>
            </a:r>
            <a:r>
              <a:rPr lang="tr-TR" dirty="0"/>
              <a:t> işlemleri</a:t>
            </a:r>
          </a:p>
          <a:p>
            <a:r>
              <a:rPr lang="tr-TR" dirty="0"/>
              <a:t>için programın </a:t>
            </a:r>
          </a:p>
          <a:p>
            <a:r>
              <a:rPr lang="tr-TR" dirty="0"/>
              <a:t>çalıştırıldığından emin</a:t>
            </a:r>
          </a:p>
          <a:p>
            <a:r>
              <a:rPr lang="tr-TR" dirty="0"/>
              <a:t>olmanız gerekir.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5A0E0BB-EFF8-4AC9-A75A-A6B6E8C0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CC208AD-7493-478A-B148-6DEC26834823}"/>
              </a:ext>
            </a:extLst>
          </p:cNvPr>
          <p:cNvSpPr txBox="1"/>
          <p:nvPr/>
        </p:nvSpPr>
        <p:spPr>
          <a:xfrm>
            <a:off x="182880" y="3429000"/>
            <a:ext cx="2461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INDEX yani</a:t>
            </a:r>
          </a:p>
          <a:p>
            <a:r>
              <a:rPr lang="tr-TR" dirty="0"/>
              <a:t>VERİTABANI oluşturma.</a:t>
            </a:r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9BFC4F-8AFF-44D1-8623-39661D75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ABFE2EEC-8A06-4CC8-AA10-A9FC973B021E}"/>
              </a:ext>
            </a:extLst>
          </p:cNvPr>
          <p:cNvSpPr/>
          <p:nvPr/>
        </p:nvSpPr>
        <p:spPr>
          <a:xfrm>
            <a:off x="3671668" y="1561514"/>
            <a:ext cx="6527409" cy="54864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4E65E87-EF9E-4CB2-9F2E-C85FBCED63F4}"/>
              </a:ext>
            </a:extLst>
          </p:cNvPr>
          <p:cNvSpPr txBox="1"/>
          <p:nvPr/>
        </p:nvSpPr>
        <p:spPr>
          <a:xfrm>
            <a:off x="6419181" y="1700404"/>
            <a:ext cx="34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localhost:9200/</a:t>
            </a:r>
            <a:r>
              <a:rPr lang="tr-TR" dirty="0" err="1"/>
              <a:t>exam</a:t>
            </a:r>
            <a:r>
              <a:rPr lang="tr-TR" dirty="0"/>
              <a:t>/</a:t>
            </a:r>
            <a:r>
              <a:rPr lang="tr-TR" dirty="0" err="1"/>
              <a:t>product</a:t>
            </a:r>
            <a:r>
              <a:rPr lang="tr-TR" dirty="0"/>
              <a:t>/100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B905F24-28A0-425E-8D67-61CF830924E7}"/>
              </a:ext>
            </a:extLst>
          </p:cNvPr>
          <p:cNvSpPr txBox="1"/>
          <p:nvPr/>
        </p:nvSpPr>
        <p:spPr>
          <a:xfrm>
            <a:off x="0" y="3217984"/>
            <a:ext cx="27311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exam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index</a:t>
            </a:r>
            <a:r>
              <a:rPr lang="tr-TR" dirty="0">
                <a:sym typeface="Wingdings" panose="05000000000000000000" pitchFamily="2" charset="2"/>
              </a:rPr>
              <a:t> (veritabanı)</a:t>
            </a:r>
          </a:p>
          <a:p>
            <a:r>
              <a:rPr lang="tr-TR" dirty="0" err="1">
                <a:sym typeface="Wingdings" panose="05000000000000000000" pitchFamily="2" charset="2"/>
              </a:rPr>
              <a:t>productdocument</a:t>
            </a:r>
            <a:r>
              <a:rPr lang="tr-TR" dirty="0">
                <a:sym typeface="Wingdings" panose="05000000000000000000" pitchFamily="2" charset="2"/>
              </a:rPr>
              <a:t>(tablo)</a:t>
            </a:r>
          </a:p>
          <a:p>
            <a:r>
              <a:rPr lang="tr-TR" dirty="0">
                <a:sym typeface="Wingdings" panose="05000000000000000000" pitchFamily="2" charset="2"/>
              </a:rPr>
              <a:t>100  </a:t>
            </a:r>
            <a:r>
              <a:rPr lang="tr-TR" dirty="0" err="1">
                <a:sym typeface="Wingdings" panose="05000000000000000000" pitchFamily="2" charset="2"/>
              </a:rPr>
              <a:t>id</a:t>
            </a:r>
            <a:endParaRPr lang="tr-TR" dirty="0">
              <a:sym typeface="Wingdings" panose="05000000000000000000" pitchFamily="2" charset="2"/>
            </a:endParaRP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json</a:t>
            </a:r>
            <a:r>
              <a:rPr lang="tr-TR" dirty="0">
                <a:sym typeface="Wingdings" panose="05000000000000000000" pitchFamily="2" charset="2"/>
              </a:rPr>
              <a:t> verisi BODY kısmına</a:t>
            </a:r>
          </a:p>
          <a:p>
            <a:r>
              <a:rPr lang="tr-TR" dirty="0">
                <a:sym typeface="Wingdings" panose="05000000000000000000" pitchFamily="2" charset="2"/>
              </a:rPr>
              <a:t>yazılır.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Beautify</a:t>
            </a:r>
            <a:r>
              <a:rPr lang="tr-TR" dirty="0">
                <a:sym typeface="Wingdings" panose="05000000000000000000" pitchFamily="2" charset="2"/>
              </a:rPr>
              <a:t> kısmından RAW</a:t>
            </a:r>
          </a:p>
          <a:p>
            <a:r>
              <a:rPr lang="tr-TR" dirty="0">
                <a:sym typeface="Wingdings" panose="05000000000000000000" pitchFamily="2" charset="2"/>
              </a:rPr>
              <a:t>ve JSON seçilir.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Veri yazılır.</a:t>
            </a:r>
            <a:endParaRPr lang="tr-TR" dirty="0"/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F0D2D45D-FB75-45FE-BDD1-2F69A252587D}"/>
              </a:ext>
            </a:extLst>
          </p:cNvPr>
          <p:cNvCxnSpPr>
            <a:endCxn id="5" idx="1"/>
          </p:cNvCxnSpPr>
          <p:nvPr/>
        </p:nvCxnSpPr>
        <p:spPr>
          <a:xfrm flipV="1">
            <a:off x="2321169" y="1885070"/>
            <a:ext cx="4098012" cy="167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FA93618B-031B-4A13-951C-054EBF31468A}"/>
              </a:ext>
            </a:extLst>
          </p:cNvPr>
          <p:cNvCxnSpPr/>
          <p:nvPr/>
        </p:nvCxnSpPr>
        <p:spPr>
          <a:xfrm flipV="1">
            <a:off x="1365598" y="2447778"/>
            <a:ext cx="4046994" cy="2053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D0E9702-1A2B-44A8-9170-413008FC0F7A}"/>
              </a:ext>
            </a:extLst>
          </p:cNvPr>
          <p:cNvCxnSpPr/>
          <p:nvPr/>
        </p:nvCxnSpPr>
        <p:spPr>
          <a:xfrm flipV="1">
            <a:off x="407963" y="2781695"/>
            <a:ext cx="11169748" cy="254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45D9326-C91A-4283-ACC8-AEB89ABCFAC0}"/>
              </a:ext>
            </a:extLst>
          </p:cNvPr>
          <p:cNvCxnSpPr/>
          <p:nvPr/>
        </p:nvCxnSpPr>
        <p:spPr>
          <a:xfrm flipV="1">
            <a:off x="2082018" y="2839942"/>
            <a:ext cx="3882684" cy="249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A7AFE864-F9B5-4E2A-B934-71713D0C56FF}"/>
              </a:ext>
            </a:extLst>
          </p:cNvPr>
          <p:cNvCxnSpPr/>
          <p:nvPr/>
        </p:nvCxnSpPr>
        <p:spPr>
          <a:xfrm flipV="1">
            <a:off x="614289" y="2827302"/>
            <a:ext cx="7249551" cy="2833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05DCECC5-9A0F-4AB4-A169-A14BCD482FE4}"/>
              </a:ext>
            </a:extLst>
          </p:cNvPr>
          <p:cNvCxnSpPr>
            <a:cxnSpLocks/>
          </p:cNvCxnSpPr>
          <p:nvPr/>
        </p:nvCxnSpPr>
        <p:spPr>
          <a:xfrm flipV="1">
            <a:off x="480646" y="3559127"/>
            <a:ext cx="3191022" cy="243887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E9D7CD8B-957D-4C75-8BE7-731E44DF92BE}"/>
              </a:ext>
            </a:extLst>
          </p:cNvPr>
          <p:cNvSpPr txBox="1"/>
          <p:nvPr/>
        </p:nvSpPr>
        <p:spPr>
          <a:xfrm>
            <a:off x="6778190" y="4787644"/>
            <a:ext cx="5199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SEND butonuna basıldıktan sonra sonuçlar altta </a:t>
            </a:r>
          </a:p>
          <a:p>
            <a:r>
              <a:rPr lang="tr-TR" dirty="0"/>
              <a:t>listelenir. "</a:t>
            </a:r>
            <a:r>
              <a:rPr lang="tr-TR" dirty="0" err="1"/>
              <a:t>result</a:t>
            </a:r>
            <a:r>
              <a:rPr lang="tr-TR" dirty="0"/>
              <a:t>":"</a:t>
            </a:r>
            <a:r>
              <a:rPr lang="tr-TR" dirty="0" err="1"/>
              <a:t>created</a:t>
            </a:r>
            <a:r>
              <a:rPr lang="tr-TR" dirty="0"/>
              <a:t>" başarılı olduğunu gösterir.</a:t>
            </a: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E81F387F-1A75-480A-AA43-EC229EEB2F87}"/>
              </a:ext>
            </a:extLst>
          </p:cNvPr>
          <p:cNvCxnSpPr/>
          <p:nvPr/>
        </p:nvCxnSpPr>
        <p:spPr>
          <a:xfrm flipV="1">
            <a:off x="7120897" y="1953947"/>
            <a:ext cx="3341687" cy="305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2D626C82-549C-4AFC-BDE2-3C3E7F7F2B12}"/>
              </a:ext>
            </a:extLst>
          </p:cNvPr>
          <p:cNvCxnSpPr/>
          <p:nvPr/>
        </p:nvCxnSpPr>
        <p:spPr>
          <a:xfrm flipH="1">
            <a:off x="4855364" y="5326465"/>
            <a:ext cx="3614066" cy="51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1978F997-C0EE-468D-ACAD-F742B4B2A609}"/>
              </a:ext>
            </a:extLst>
          </p:cNvPr>
          <p:cNvSpPr txBox="1"/>
          <p:nvPr/>
        </p:nvSpPr>
        <p:spPr>
          <a:xfrm>
            <a:off x="9217581" y="3342290"/>
            <a:ext cx="274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 veride aynı </a:t>
            </a:r>
            <a:r>
              <a:rPr lang="tr-TR" dirty="0" err="1"/>
              <a:t>key-value</a:t>
            </a:r>
            <a:endParaRPr lang="tr-TR" dirty="0"/>
          </a:p>
          <a:p>
            <a:r>
              <a:rPr lang="tr-TR" dirty="0"/>
              <a:t>değerlerinin olması zorunlu</a:t>
            </a:r>
          </a:p>
          <a:p>
            <a:r>
              <a:rPr lang="tr-TR" dirty="0"/>
              <a:t>değildir. Farklı olabilir.</a:t>
            </a: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3242A3D-3B08-43A9-9E14-924AB636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6A6BB53-4CE2-4BE0-8D3C-0347FB87187B}"/>
              </a:ext>
            </a:extLst>
          </p:cNvPr>
          <p:cNvSpPr txBox="1"/>
          <p:nvPr/>
        </p:nvSpPr>
        <p:spPr>
          <a:xfrm>
            <a:off x="5992837" y="4501662"/>
            <a:ext cx="3790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Yeni sekmede yapmakta fayda var.</a:t>
            </a:r>
          </a:p>
          <a:p>
            <a:endParaRPr lang="tr-TR" dirty="0"/>
          </a:p>
          <a:p>
            <a:r>
              <a:rPr lang="tr-TR" dirty="0"/>
              <a:t>GET</a:t>
            </a:r>
          </a:p>
          <a:p>
            <a:r>
              <a:rPr lang="tr-TR" dirty="0"/>
              <a:t>localhost:9200/</a:t>
            </a:r>
            <a:r>
              <a:rPr lang="tr-TR" dirty="0" err="1"/>
              <a:t>exam</a:t>
            </a:r>
            <a:r>
              <a:rPr lang="tr-TR" dirty="0"/>
              <a:t>/</a:t>
            </a:r>
            <a:r>
              <a:rPr lang="tr-TR" dirty="0" err="1"/>
              <a:t>product</a:t>
            </a:r>
            <a:r>
              <a:rPr lang="tr-TR" dirty="0"/>
              <a:t>/_</a:t>
            </a:r>
            <a:r>
              <a:rPr lang="tr-TR" dirty="0" err="1"/>
              <a:t>search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FD502C2-DA5E-4CE1-9588-4B242BAB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241160-515A-46B8-80D5-328C5D9B1D65}"/>
              </a:ext>
            </a:extLst>
          </p:cNvPr>
          <p:cNvSpPr txBox="1"/>
          <p:nvPr/>
        </p:nvSpPr>
        <p:spPr>
          <a:xfrm>
            <a:off x="6096000" y="4600135"/>
            <a:ext cx="5205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Aynı ID için tekrar PUT işlemi yapılınca "</a:t>
            </a:r>
            <a:r>
              <a:rPr lang="tr-TR" dirty="0" err="1"/>
              <a:t>updated</a:t>
            </a:r>
            <a:r>
              <a:rPr lang="tr-TR" dirty="0"/>
              <a:t>" yani</a:t>
            </a:r>
          </a:p>
          <a:p>
            <a:r>
              <a:rPr lang="tr-TR" dirty="0"/>
              <a:t>güncelleme işlemi yapılmış olur.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BF909BB5-1EEC-44C9-93BA-209C7D07068E}"/>
              </a:ext>
            </a:extLst>
          </p:cNvPr>
          <p:cNvCxnSpPr/>
          <p:nvPr/>
        </p:nvCxnSpPr>
        <p:spPr>
          <a:xfrm flipH="1">
            <a:off x="4923692" y="4825218"/>
            <a:ext cx="5190979" cy="15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8A72525-BE5D-441A-AD91-D30AE198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9640C52-357D-4318-B029-312E052BF6DD}"/>
              </a:ext>
            </a:extLst>
          </p:cNvPr>
          <p:cNvSpPr txBox="1"/>
          <p:nvPr/>
        </p:nvSpPr>
        <p:spPr>
          <a:xfrm>
            <a:off x="280219" y="2035277"/>
            <a:ext cx="1390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Örnek site</a:t>
            </a:r>
          </a:p>
          <a:p>
            <a:r>
              <a:rPr lang="tr-TR" dirty="0" err="1">
                <a:solidFill>
                  <a:schemeClr val="bg1"/>
                </a:solidFill>
              </a:rPr>
              <a:t>elasticsearch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kullanan</a:t>
            </a:r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04E9F4-1F68-4F52-826D-B7E02C6B5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4D568147-5B35-41BA-A842-EEF8252FAED5}"/>
              </a:ext>
            </a:extLst>
          </p:cNvPr>
          <p:cNvSpPr txBox="1"/>
          <p:nvPr/>
        </p:nvSpPr>
        <p:spPr>
          <a:xfrm>
            <a:off x="8032652" y="2841675"/>
            <a:ext cx="376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field</a:t>
            </a:r>
            <a:r>
              <a:rPr lang="tr-TR" dirty="0">
                <a:sym typeface="Wingdings" panose="05000000000000000000" pitchFamily="2" charset="2"/>
              </a:rPr>
              <a:t> a göre sorgulama yapar.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71098DB-8DC8-4A9A-984B-16D8C657AFDE}"/>
              </a:ext>
            </a:extLst>
          </p:cNvPr>
          <p:cNvSpPr txBox="1"/>
          <p:nvPr/>
        </p:nvSpPr>
        <p:spPr>
          <a:xfrm>
            <a:off x="6414868" y="3465686"/>
            <a:ext cx="44855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POST localhost:9200/</a:t>
            </a:r>
            <a:r>
              <a:rPr lang="tr-TR" dirty="0" err="1"/>
              <a:t>exam</a:t>
            </a:r>
            <a:r>
              <a:rPr lang="tr-TR" dirty="0"/>
              <a:t>/</a:t>
            </a:r>
            <a:r>
              <a:rPr lang="tr-TR" dirty="0" err="1"/>
              <a:t>product</a:t>
            </a:r>
            <a:r>
              <a:rPr lang="tr-TR" dirty="0"/>
              <a:t>/_</a:t>
            </a:r>
            <a:r>
              <a:rPr lang="tr-TR" dirty="0" err="1"/>
              <a:t>search</a:t>
            </a:r>
            <a:endParaRPr lang="tr-TR" dirty="0"/>
          </a:p>
          <a:p>
            <a:r>
              <a:rPr lang="tr-TR" dirty="0"/>
              <a:t>Body/</a:t>
            </a:r>
            <a:r>
              <a:rPr lang="tr-TR" dirty="0" err="1"/>
              <a:t>raw</a:t>
            </a:r>
            <a:r>
              <a:rPr lang="tr-TR" dirty="0"/>
              <a:t>/</a:t>
            </a:r>
            <a:r>
              <a:rPr lang="tr-TR" dirty="0" err="1"/>
              <a:t>json</a:t>
            </a:r>
            <a:endParaRPr lang="tr-TR" dirty="0"/>
          </a:p>
          <a:p>
            <a:r>
              <a:rPr lang="tr-TR" dirty="0"/>
              <a:t>{</a:t>
            </a:r>
          </a:p>
          <a:p>
            <a:r>
              <a:rPr lang="tr-TR" dirty="0"/>
              <a:t>	"</a:t>
            </a:r>
            <a:r>
              <a:rPr lang="tr-TR" dirty="0" err="1"/>
              <a:t>query</a:t>
            </a:r>
            <a:r>
              <a:rPr lang="tr-TR" dirty="0"/>
              <a:t>":{</a:t>
            </a:r>
          </a:p>
          <a:p>
            <a:r>
              <a:rPr lang="tr-TR" dirty="0"/>
              <a:t>		"</a:t>
            </a:r>
            <a:r>
              <a:rPr lang="tr-TR" dirty="0" err="1"/>
              <a:t>match</a:t>
            </a:r>
            <a:r>
              <a:rPr lang="tr-TR" dirty="0"/>
              <a:t>":{</a:t>
            </a:r>
          </a:p>
          <a:p>
            <a:r>
              <a:rPr lang="tr-TR" dirty="0"/>
              <a:t>			"</a:t>
            </a:r>
            <a:r>
              <a:rPr lang="tr-TR" dirty="0" err="1"/>
              <a:t>brand</a:t>
            </a:r>
            <a:r>
              <a:rPr lang="tr-TR" dirty="0"/>
              <a:t>":"Apple"</a:t>
            </a:r>
          </a:p>
          <a:p>
            <a:r>
              <a:rPr lang="tr-TR" dirty="0"/>
              <a:t>		}</a:t>
            </a:r>
          </a:p>
          <a:p>
            <a:r>
              <a:rPr lang="tr-TR" dirty="0"/>
              <a:t>}</a:t>
            </a:r>
          </a:p>
          <a:p>
            <a:r>
              <a:rPr lang="tr-T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A062334-74C9-4BDE-8200-FDF0838F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CCE6D1-6D45-4AED-9F4A-2F54519CD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CACB77F-5338-4670-B5AA-92CA687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D72F3D2-A9DC-40BF-97E9-CF6B0433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4C9EB05-639F-4ECE-A8D9-855F405E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90D43E6-7B3C-4B27-A1F5-203C1047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8035FC8-BF2D-404B-8046-2FA8D534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137DD9C-DEBD-48AB-9998-D94A2A3C5790}"/>
              </a:ext>
            </a:extLst>
          </p:cNvPr>
          <p:cNvSpPr txBox="1"/>
          <p:nvPr/>
        </p:nvSpPr>
        <p:spPr>
          <a:xfrm>
            <a:off x="3657600" y="1153551"/>
            <a:ext cx="333463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tr-TR" dirty="0"/>
              <a:t>Kaynak kodlar buradan alınmıştır. 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29668A4-71CD-47F6-84DB-B9121A11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022A1B-E94A-419D-92B3-0E4FF863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847F7A8-FDC3-4019-9332-9B9A746C82D2}"/>
              </a:ext>
            </a:extLst>
          </p:cNvPr>
          <p:cNvSpPr txBox="1"/>
          <p:nvPr/>
        </p:nvSpPr>
        <p:spPr>
          <a:xfrm>
            <a:off x="4909626" y="5289452"/>
            <a:ext cx="692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Bağlantı sağlandığında </a:t>
            </a:r>
            <a:r>
              <a:rPr lang="tr-TR" dirty="0" err="1">
                <a:solidFill>
                  <a:schemeClr val="bg1"/>
                </a:solidFill>
              </a:rPr>
              <a:t>postman</a:t>
            </a:r>
            <a:r>
              <a:rPr lang="tr-TR" dirty="0">
                <a:solidFill>
                  <a:schemeClr val="bg1"/>
                </a:solidFill>
              </a:rPr>
              <a:t> da gözüken </a:t>
            </a:r>
            <a:r>
              <a:rPr lang="tr-TR" dirty="0" err="1">
                <a:solidFill>
                  <a:schemeClr val="bg1"/>
                </a:solidFill>
              </a:rPr>
              <a:t>cluster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uuid</a:t>
            </a:r>
            <a:r>
              <a:rPr lang="tr-TR" dirty="0">
                <a:solidFill>
                  <a:schemeClr val="bg1"/>
                </a:solidFill>
              </a:rPr>
              <a:t> bilgisini ekrana yazacaktır.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3FC739A-6F06-47AA-B4C4-68811D15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8C1DE2A-BFC9-406C-9FD3-3C8AD9AE6BED}"/>
              </a:ext>
            </a:extLst>
          </p:cNvPr>
          <p:cNvSpPr txBox="1"/>
          <p:nvPr/>
        </p:nvSpPr>
        <p:spPr>
          <a:xfrm>
            <a:off x="126609" y="647114"/>
            <a:ext cx="28698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Document</a:t>
            </a:r>
            <a:r>
              <a:rPr lang="tr-TR" dirty="0"/>
              <a:t> </a:t>
            </a:r>
            <a:r>
              <a:rPr lang="tr-TR" dirty="0" err="1"/>
              <a:t>lar</a:t>
            </a:r>
            <a:r>
              <a:rPr lang="tr-TR" dirty="0"/>
              <a:t> eklenirken</a:t>
            </a:r>
          </a:p>
          <a:p>
            <a:r>
              <a:rPr lang="tr-TR" dirty="0"/>
              <a:t>otomatik olarak </a:t>
            </a:r>
            <a:r>
              <a:rPr lang="tr-TR" dirty="0" err="1"/>
              <a:t>indexleniyor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Sonrasında </a:t>
            </a:r>
            <a:r>
              <a:rPr lang="tr-TR" dirty="0" err="1"/>
              <a:t>document</a:t>
            </a:r>
            <a:r>
              <a:rPr lang="tr-TR" dirty="0"/>
              <a:t> içerisindeki kelimeler </a:t>
            </a:r>
            <a:r>
              <a:rPr lang="tr-TR" dirty="0" err="1"/>
              <a:t>indexleniyor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Örneğin "</a:t>
            </a:r>
            <a:r>
              <a:rPr lang="tr-TR" dirty="0" err="1"/>
              <a:t>keeper</a:t>
            </a:r>
            <a:r>
              <a:rPr lang="tr-TR" dirty="0"/>
              <a:t>" kelimesinin hangi </a:t>
            </a:r>
            <a:r>
              <a:rPr lang="tr-TR" dirty="0" err="1"/>
              <a:t>documentlarda</a:t>
            </a:r>
            <a:r>
              <a:rPr lang="tr-TR" dirty="0"/>
              <a:t> geçtiği bilgisi tek tek tutuluyor. Yani 1, 4, 5 bilgisi bu kelime için </a:t>
            </a:r>
            <a:r>
              <a:rPr lang="tr-TR" dirty="0" err="1"/>
              <a:t>index</a:t>
            </a:r>
            <a:r>
              <a:rPr lang="tr-TR" dirty="0"/>
              <a:t> olarak tutuluyor.</a:t>
            </a:r>
          </a:p>
          <a:p>
            <a:endParaRPr lang="tr-TR" dirty="0"/>
          </a:p>
          <a:p>
            <a:r>
              <a:rPr lang="tr-TR" dirty="0"/>
              <a:t>Bütün bunlar kayıtlar eklenirken </a:t>
            </a:r>
            <a:r>
              <a:rPr lang="tr-TR" dirty="0" err="1"/>
              <a:t>parse</a:t>
            </a:r>
            <a:r>
              <a:rPr lang="tr-TR" dirty="0"/>
              <a:t>-ayırma işlemi yapılarak </a:t>
            </a:r>
            <a:r>
              <a:rPr lang="tr-TR" dirty="0" err="1"/>
              <a:t>indexleniyor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FD4A2E8-129D-4C06-B1D6-76CA0BDC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A7828C4-03BD-4EC1-B451-EDF84844E0A3}"/>
              </a:ext>
            </a:extLst>
          </p:cNvPr>
          <p:cNvSpPr txBox="1"/>
          <p:nvPr/>
        </p:nvSpPr>
        <p:spPr>
          <a:xfrm>
            <a:off x="2377439" y="2574388"/>
            <a:ext cx="534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json</a:t>
            </a:r>
            <a:r>
              <a:rPr lang="tr-TR" dirty="0"/>
              <a:t> verisi oluşturma için birden fazla yöntem bulunmaktadır. Herhangi biri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8481848-32EF-4580-BEE5-224AFB19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2D2EE69-349E-454D-9D82-4A9A9FD522F7}"/>
              </a:ext>
            </a:extLst>
          </p:cNvPr>
          <p:cNvSpPr txBox="1"/>
          <p:nvPr/>
        </p:nvSpPr>
        <p:spPr>
          <a:xfrm>
            <a:off x="4825218" y="5261317"/>
            <a:ext cx="515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ID bilgisini 1 olarak geri gönderiyorsa işlem başarılıdır.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C03C15E-81CF-4298-B2F5-447F7E80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90F8F2AB-FD82-481F-AB8A-F36682F69B42}"/>
              </a:ext>
            </a:extLst>
          </p:cNvPr>
          <p:cNvSpPr/>
          <p:nvPr/>
        </p:nvSpPr>
        <p:spPr>
          <a:xfrm>
            <a:off x="4262511" y="4853354"/>
            <a:ext cx="2926080" cy="113948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1488AF5-4C4F-4AC5-AEF9-668181EA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62EE5FC-5B11-48BD-B929-FFF350DF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5BC812C-55E8-4EB6-ADB1-13AA1A97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804CADF-59B1-4208-9DFA-57341304B704}"/>
              </a:ext>
            </a:extLst>
          </p:cNvPr>
          <p:cNvSpPr txBox="1"/>
          <p:nvPr/>
        </p:nvSpPr>
        <p:spPr>
          <a:xfrm>
            <a:off x="4431323" y="1951671"/>
            <a:ext cx="7562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Değişkenin içeriğini görmek için break </a:t>
            </a:r>
            <a:r>
              <a:rPr lang="tr-TR" dirty="0" err="1">
                <a:solidFill>
                  <a:schemeClr val="bg1"/>
                </a:solidFill>
              </a:rPr>
              <a:t>point</a:t>
            </a:r>
            <a:r>
              <a:rPr lang="tr-TR" dirty="0">
                <a:solidFill>
                  <a:schemeClr val="bg1"/>
                </a:solidFill>
              </a:rPr>
              <a:t> ekledikten sonra </a:t>
            </a:r>
          </a:p>
          <a:p>
            <a:r>
              <a:rPr lang="tr-TR" dirty="0">
                <a:solidFill>
                  <a:schemeClr val="bg1"/>
                </a:solidFill>
              </a:rPr>
              <a:t>sağ tıklayıp Debug seçeneğini seçtikten sonra, alttaki Debug panelinde</a:t>
            </a:r>
          </a:p>
          <a:p>
            <a:r>
              <a:rPr lang="tr-TR" dirty="0">
                <a:solidFill>
                  <a:schemeClr val="bg1"/>
                </a:solidFill>
              </a:rPr>
              <a:t>nesne içindeki değerler gözlemlenebilir.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response</a:t>
            </a:r>
            <a:r>
              <a:rPr lang="tr-TR" dirty="0">
                <a:solidFill>
                  <a:schemeClr val="bg1"/>
                </a:solidFill>
              </a:rPr>
              <a:t> içindeki "</a:t>
            </a:r>
            <a:r>
              <a:rPr lang="tr-TR" dirty="0" err="1">
                <a:solidFill>
                  <a:schemeClr val="bg1"/>
                </a:solidFill>
              </a:rPr>
              <a:t>hits</a:t>
            </a:r>
            <a:r>
              <a:rPr lang="tr-TR" dirty="0">
                <a:solidFill>
                  <a:schemeClr val="bg1"/>
                </a:solidFill>
              </a:rPr>
              <a:t>" içerisinde istediğimiz sonuç bulunur. Buradan değerleri</a:t>
            </a:r>
          </a:p>
          <a:p>
            <a:r>
              <a:rPr lang="tr-TR" dirty="0">
                <a:solidFill>
                  <a:schemeClr val="bg1"/>
                </a:solidFill>
              </a:rPr>
              <a:t>çekebiliriz.</a:t>
            </a:r>
          </a:p>
        </p:txBody>
      </p:sp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99CBD0-50AF-4FE0-9D0D-12ADED5C2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2A59794-1F2E-4FF9-B9D6-6B7C02EE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0143CB8-0852-45AA-BAC1-ECB430A3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6B9D7E3-1941-4E11-A43C-8ECC091D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9DF0516-BD4F-4132-A4A1-59EB0DB4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ECA07F0-05A8-4B1B-BBFA-B3BECCA08D8E}"/>
              </a:ext>
            </a:extLst>
          </p:cNvPr>
          <p:cNvSpPr txBox="1"/>
          <p:nvPr/>
        </p:nvSpPr>
        <p:spPr>
          <a:xfrm>
            <a:off x="154745" y="1041009"/>
            <a:ext cx="20820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un kendi </a:t>
            </a:r>
            <a:r>
              <a:rPr lang="tr-TR" dirty="0" err="1"/>
              <a:t>cluster</a:t>
            </a:r>
            <a:r>
              <a:rPr lang="tr-TR" dirty="0"/>
              <a:t> yapısı mevcuttur.</a:t>
            </a:r>
          </a:p>
          <a:p>
            <a:endParaRPr lang="tr-TR" dirty="0"/>
          </a:p>
          <a:p>
            <a:r>
              <a:rPr lang="tr-TR" dirty="0" err="1"/>
              <a:t>Burda</a:t>
            </a:r>
            <a:r>
              <a:rPr lang="tr-TR" dirty="0"/>
              <a:t> </a:t>
            </a:r>
            <a:r>
              <a:rPr lang="tr-TR" dirty="0" err="1"/>
              <a:t>replication</a:t>
            </a:r>
            <a:r>
              <a:rPr lang="tr-TR" dirty="0"/>
              <a:t> </a:t>
            </a:r>
            <a:r>
              <a:rPr lang="tr-TR" dirty="0" err="1"/>
              <a:t>yapısıda</a:t>
            </a:r>
            <a:r>
              <a:rPr lang="tr-TR" dirty="0"/>
              <a:t> bulunmaktadır. Yani bir makine çöktüğünde veri kaybı olmamaktadır.</a:t>
            </a:r>
          </a:p>
          <a:p>
            <a:endParaRPr lang="tr-TR" dirty="0"/>
          </a:p>
          <a:p>
            <a:r>
              <a:rPr lang="tr-TR" dirty="0"/>
              <a:t>Ayrıca ölçeklenebilirlik söz konusudur. Yani makineler arttırılabilir ve azaltılabilir.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0EAE445-6FE5-42A0-9E85-BABE01ED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5EF849B-0225-40F2-BF4E-00299E24D68C}"/>
              </a:ext>
            </a:extLst>
          </p:cNvPr>
          <p:cNvSpPr txBox="1"/>
          <p:nvPr/>
        </p:nvSpPr>
        <p:spPr>
          <a:xfrm>
            <a:off x="239151" y="914400"/>
            <a:ext cx="2785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Veriler </a:t>
            </a:r>
            <a:r>
              <a:rPr lang="tr-TR" dirty="0" err="1"/>
              <a:t>json</a:t>
            </a:r>
            <a:r>
              <a:rPr lang="tr-TR" dirty="0"/>
              <a:t> tipinde tutulmaktadır.</a:t>
            </a:r>
          </a:p>
          <a:p>
            <a:endParaRPr lang="tr-TR" dirty="0"/>
          </a:p>
          <a:p>
            <a:r>
              <a:rPr lang="tr-TR" dirty="0" err="1"/>
              <a:t>Json</a:t>
            </a:r>
            <a:r>
              <a:rPr lang="tr-TR" dirty="0"/>
              <a:t> verilerini direk olarak ekleyebilirsiniz.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EABBB3-1397-472D-B7EF-62B3574E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D450BAA-8F4B-44AB-8968-F9D980033264}"/>
              </a:ext>
            </a:extLst>
          </p:cNvPr>
          <p:cNvSpPr txBox="1"/>
          <p:nvPr/>
        </p:nvSpPr>
        <p:spPr>
          <a:xfrm>
            <a:off x="872198" y="4009292"/>
            <a:ext cx="10944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Kurulum için sitenin en altındaki kısımdan </a:t>
            </a:r>
            <a:r>
              <a:rPr lang="tr-TR" dirty="0" err="1">
                <a:solidFill>
                  <a:schemeClr val="bg1"/>
                </a:solidFill>
              </a:rPr>
              <a:t>Elasticsearch</a:t>
            </a:r>
            <a:r>
              <a:rPr lang="tr-TR" dirty="0">
                <a:solidFill>
                  <a:schemeClr val="bg1"/>
                </a:solidFill>
              </a:rPr>
              <a:t> seçilerek yapılır. Kullanımda sürümler arasında farklıklar olabilmektedir. Bunun içinde değişen komutlar için dokümantasyon incelenmelidir. Eğitimde 6.4.0 versiyon 	 	kullanılmıştır.</a:t>
            </a:r>
          </a:p>
        </p:txBody>
      </p: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6452EE-51ED-4E2B-B74C-C5547C0F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8124722-3BBE-4C2F-83E7-4B23892141A2}"/>
              </a:ext>
            </a:extLst>
          </p:cNvPr>
          <p:cNvSpPr txBox="1"/>
          <p:nvPr/>
        </p:nvSpPr>
        <p:spPr>
          <a:xfrm>
            <a:off x="98474" y="1097280"/>
            <a:ext cx="300845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İndirilen </a:t>
            </a:r>
            <a:r>
              <a:rPr lang="tr-TR" dirty="0" err="1"/>
              <a:t>zip</a:t>
            </a:r>
            <a:r>
              <a:rPr lang="tr-TR" dirty="0"/>
              <a:t> dosyasını</a:t>
            </a:r>
          </a:p>
          <a:p>
            <a:r>
              <a:rPr lang="tr-TR" dirty="0"/>
              <a:t>C ye açtıktan sonra </a:t>
            </a:r>
          </a:p>
          <a:p>
            <a:r>
              <a:rPr lang="tr-TR" dirty="0" err="1"/>
              <a:t>cmd</a:t>
            </a:r>
            <a:r>
              <a:rPr lang="tr-TR" dirty="0"/>
              <a:t> den bin dizinine</a:t>
            </a:r>
          </a:p>
          <a:p>
            <a:r>
              <a:rPr lang="tr-TR" dirty="0"/>
              <a:t>giderek</a:t>
            </a:r>
          </a:p>
          <a:p>
            <a:r>
              <a:rPr lang="tr-TR" dirty="0"/>
              <a:t>elasticsearch.bat </a:t>
            </a:r>
          </a:p>
          <a:p>
            <a:r>
              <a:rPr lang="tr-TR" dirty="0"/>
              <a:t>dosyası çalıştırılmalıdır.</a:t>
            </a:r>
          </a:p>
          <a:p>
            <a:endParaRPr lang="tr-TR" dirty="0"/>
          </a:p>
          <a:p>
            <a:r>
              <a:rPr lang="tr-TR" dirty="0"/>
              <a:t>Böylece </a:t>
            </a:r>
            <a:r>
              <a:rPr lang="tr-TR" dirty="0" err="1"/>
              <a:t>elasticsearch</a:t>
            </a:r>
            <a:endParaRPr lang="tr-TR" dirty="0"/>
          </a:p>
          <a:p>
            <a:r>
              <a:rPr lang="tr-TR" dirty="0"/>
              <a:t>Windows ortamında</a:t>
            </a:r>
          </a:p>
          <a:p>
            <a:r>
              <a:rPr lang="tr-TR" dirty="0"/>
              <a:t>ayağa kaldırılmış olacak.</a:t>
            </a:r>
          </a:p>
          <a:p>
            <a:endParaRPr lang="tr-TR" dirty="0"/>
          </a:p>
          <a:p>
            <a:r>
              <a:rPr lang="tr-TR" dirty="0"/>
              <a:t>En son "</a:t>
            </a:r>
            <a:r>
              <a:rPr lang="tr-TR" dirty="0" err="1"/>
              <a:t>started</a:t>
            </a:r>
            <a:r>
              <a:rPr lang="tr-TR" dirty="0"/>
              <a:t>" yazarak işlem</a:t>
            </a:r>
          </a:p>
          <a:p>
            <a:r>
              <a:rPr lang="tr-TR" dirty="0"/>
              <a:t>tamamlanacak.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2858F8F-FDF4-47B2-B1F3-4279466736BE}"/>
              </a:ext>
            </a:extLst>
          </p:cNvPr>
          <p:cNvSpPr txBox="1"/>
          <p:nvPr/>
        </p:nvSpPr>
        <p:spPr>
          <a:xfrm>
            <a:off x="6096000" y="2700997"/>
            <a:ext cx="3660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Test etmek için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port olan</a:t>
            </a:r>
          </a:p>
          <a:p>
            <a:r>
              <a:rPr lang="tr-TR" dirty="0">
                <a:solidFill>
                  <a:schemeClr val="bg1"/>
                </a:solidFill>
              </a:rPr>
              <a:t>9200 portuna bir istekte bulunmamız</a:t>
            </a:r>
          </a:p>
          <a:p>
            <a:r>
              <a:rPr lang="tr-TR" dirty="0">
                <a:solidFill>
                  <a:schemeClr val="bg1"/>
                </a:solidFill>
              </a:rPr>
              <a:t>gerekir.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tarayıcıdan</a:t>
            </a:r>
          </a:p>
          <a:p>
            <a:r>
              <a:rPr lang="tr-TR" dirty="0">
                <a:solidFill>
                  <a:schemeClr val="bg1"/>
                </a:solidFill>
              </a:rPr>
              <a:t>localhost:9200 ile bakabiliriz. </a:t>
            </a:r>
          </a:p>
        </p:txBody>
      </p:sp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536</Words>
  <Application>Microsoft Office PowerPoint</Application>
  <PresentationFormat>Geniş ekran</PresentationFormat>
  <Paragraphs>106</Paragraphs>
  <Slides>51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28</cp:revision>
  <dcterms:created xsi:type="dcterms:W3CDTF">2020-08-31T17:42:26Z</dcterms:created>
  <dcterms:modified xsi:type="dcterms:W3CDTF">2020-11-30T15:13:04Z</dcterms:modified>
</cp:coreProperties>
</file>